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83" r:id="rId4"/>
    <p:sldId id="258" r:id="rId5"/>
    <p:sldId id="259" r:id="rId6"/>
    <p:sldId id="260" r:id="rId7"/>
    <p:sldId id="288" r:id="rId8"/>
    <p:sldId id="293" r:id="rId9"/>
    <p:sldId id="296" r:id="rId10"/>
    <p:sldId id="261" r:id="rId11"/>
    <p:sldId id="285" r:id="rId12"/>
    <p:sldId id="262" r:id="rId13"/>
    <p:sldId id="298" r:id="rId14"/>
    <p:sldId id="263" r:id="rId15"/>
    <p:sldId id="264" r:id="rId16"/>
    <p:sldId id="265" r:id="rId17"/>
    <p:sldId id="299" r:id="rId18"/>
    <p:sldId id="284" r:id="rId19"/>
    <p:sldId id="289" r:id="rId20"/>
    <p:sldId id="291" r:id="rId21"/>
    <p:sldId id="266" r:id="rId22"/>
    <p:sldId id="267" r:id="rId23"/>
    <p:sldId id="268" r:id="rId24"/>
    <p:sldId id="269" r:id="rId25"/>
    <p:sldId id="270" r:id="rId26"/>
    <p:sldId id="271" r:id="rId27"/>
    <p:sldId id="297" r:id="rId28"/>
    <p:sldId id="287" r:id="rId29"/>
    <p:sldId id="272" r:id="rId30"/>
    <p:sldId id="273" r:id="rId31"/>
    <p:sldId id="274" r:id="rId32"/>
    <p:sldId id="275" r:id="rId33"/>
    <p:sldId id="276" r:id="rId34"/>
    <p:sldId id="286" r:id="rId35"/>
    <p:sldId id="290" r:id="rId36"/>
    <p:sldId id="277" r:id="rId37"/>
    <p:sldId id="278" r:id="rId38"/>
    <p:sldId id="292" r:id="rId39"/>
    <p:sldId id="279" r:id="rId40"/>
    <p:sldId id="280" r:id="rId41"/>
    <p:sldId id="281" r:id="rId42"/>
    <p:sldId id="282" r:id="rId43"/>
    <p:sldId id="295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0"/>
  </p:normalViewPr>
  <p:slideViewPr>
    <p:cSldViewPr>
      <p:cViewPr>
        <p:scale>
          <a:sx n="60" d="100"/>
          <a:sy n="60" d="100"/>
        </p:scale>
        <p:origin x="-135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8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12B7F-954A-4BB6-9C7F-C0F1443EB83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1BD42-6804-445B-BF8A-8BE557831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1BD42-6804-445B-BF8A-8BE557831CC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5FC7-AD23-4176-9586-CBF200AA159A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01BC5-3583-4F21-A234-F9F460D6A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Лабораторная диагностика возбудителя  сибирской язвы.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Дифференциальная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диагностика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B.anthracis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от сапрофитных спорообразующих аэробов.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zoonoz.ru/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111078"/>
            <a:ext cx="4500594" cy="3375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786610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Микроскопия препаратов из исходного материала.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Возбудитель представляет собой грамположительные прямые палочковидные бактерии размером (1 - 1,5)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(6 - 10) мкм, без жгутиков, образует спору и капсулу.</a:t>
            </a:r>
          </a:p>
          <a:p>
            <a:endParaRPr lang="ru-RU" dirty="0"/>
          </a:p>
        </p:txBody>
      </p:sp>
      <p:pic>
        <p:nvPicPr>
          <p:cNvPr id="22530" name="Picture 2" descr="http://www.uzdanews.by/wp-content/uploads/2013/09/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000372"/>
            <a:ext cx="5840158" cy="3655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studfiles.ru/html/2706/619/html_LeKnnL7B0x.4Wa0/htmlconvd-CsbYGY_html_m1f742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39968"/>
            <a:ext cx="8429684" cy="5332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Из поступившего в лабораторию материала готовят мазки, окрашивают по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Граму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; одним из методов для выявления капсулы (методы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Михина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Гимзы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Ольта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и т.д.), а также сибиреязвенными люминесцирующими сыворотками. В окрашенных мазках из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трупного материала возбудитель обнаруживают в виде крупных грамположительных палочковидных бактерий, располагающихся одиночно, парами, короткими цепочками.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	Концы палочек, обращенные друг к другу, резко обрублены, свободные концы закруглены, клетки окружены капсулой. В отдельных случаях, особенно в мазках из материала, полученного от свиней, форма клеток может быть нетипичной: короткие, толстые, изогнутые или  зернистые палочки со вздутием в центре или на концевых частях бактерий.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Предварительный ответ в хозяйство, откуда поступил материал, дают немедленно по результатам микроскопического исследования.</a:t>
            </a:r>
          </a:p>
          <a:p>
            <a:endParaRPr lang="ru-RU" dirty="0"/>
          </a:p>
        </p:txBody>
      </p:sp>
      <p:pic>
        <p:nvPicPr>
          <p:cNvPr id="20482" name="Picture 2" descr="http://mtdata.ru/u26/photo9021/2000410304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428868"/>
            <a:ext cx="5072098" cy="421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Выделение и идентификация культуры возбудителя.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Факультативный анаэроб, температурный оптимум 35 - 37°С,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7,2 - 7,4. С целью выделения культуры возбудителя исследуемый материал засевают в МПБ, на МПА или в бульон 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агар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Хоттингера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инкубируют в аэробных условиях 18 - 24 ч, а при отсутствии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роста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 48 ч.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 МПА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anthracis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формирует плоские, матово-серые, шероховатые, с отростками на краях колонии 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-форма), может образовывать 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атипичные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колонии без отростков. Края колоний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-формы под малым увеличением микроскопа имеют вид локонов, получивших название «львиная грива». В МПБ рост возбудителя характеризуется образованием на дне пробирки рыхлого осадка при прозрачной питательной среде после встряхивания осадок разбивается на хлопья. 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res.publicdomainfiles.com/pdf_view/62/13544860815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03824" cy="4437112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сибирская язва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689" y="3140968"/>
            <a:ext cx="576031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Если возбудитель выращивать на питательных средах, содержащих сыворотку крови, и в атмосфере с повышенным содержанием оксида, то на МПА образуются гладкие колонии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-формы, а в МПБ отмечают рост в виде диффузного помутнения среды.</a:t>
            </a:r>
            <a:endParaRPr lang="ru-RU" dirty="0"/>
          </a:p>
        </p:txBody>
      </p:sp>
      <p:pic>
        <p:nvPicPr>
          <p:cNvPr id="30722" name="Picture 2" descr="Картинки по запросу возбудитель сибирской язвы культуральные свой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3867451" cy="318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41044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МПЖ растет в виде перевернутой «ёлочки»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106" name="Picture 2" descr="http://nsau.edu.ru/images/vetfac/images/ebooks/microbiology/stu/micro/pict/sibiazva3_l.jpg"/>
          <p:cNvPicPr>
            <a:picLocks noChangeAspect="1" noChangeArrowheads="1"/>
          </p:cNvPicPr>
          <p:nvPr/>
        </p:nvPicPr>
        <p:blipFill>
          <a:blip r:embed="rId2" cstate="print"/>
          <a:srcRect l="13347" r="26420"/>
          <a:stretch>
            <a:fillRect/>
          </a:stretch>
        </p:blipFill>
        <p:spPr bwMode="auto">
          <a:xfrm>
            <a:off x="5004048" y="-50040"/>
            <a:ext cx="3528392" cy="690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3">
                    <a:lumMod val="50000"/>
                  </a:schemeClr>
                </a:solidFill>
              </a:rPr>
              <a:t>Сибирская язва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Острое инфекционное заболевание сельскохозяйственных животных многих видов, а также человека; характеризуется признаками септицемии или образованием карбункулов, у свиней часто протекает с поражением заглоточных лимфатических узлов.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		Возбудитель сибирской язвы — бактерия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Вас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illa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anthracis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род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Вас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illus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6626" name="Picture 2" descr="http://rpp.nashaucheba.ru/pars_docs/refs/41/4088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dok.opredelim.com/pars_docs/refs/31/30519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472518" cy="6858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При значительной контаминации материала посторонней микрофлорой (сырье животного происхождения, объекты внешней среды) посев делают на селективный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агар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следующего состава: расплавленный МПА — 100 мл, сульфат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полимиксина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М 0,5 мл,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невиграмон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— 0,5 мл,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гризеофульвин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— 1 мл, моющее средство «Прогресс» — 10 мл,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фенилфталеинфосфат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натрия — 0,1 мл; перемешивают, разливают по чашкам Петри. Через 18 - 24ч культивирования на внутреннюю поверхность крышки чашки Петри наносят 1 - 2мл 25%-го водного раствора аммиака, чашку переворачивают. Колонии В.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anthracis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остаются бесцветными, колонии бактерий с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фосфатазной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активностью розовеют.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572272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Биопроба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Заражение лабораторных животных исходным материалом — обязательный этап, проводимый сразу после поступления материала в лабораторию. Тканевой суспензией заражают подкожно двух белых мышей по 0,2 - 0,5 мл или морских свинок по 0,5 - 2 мл. Наблюдение ведут в течение 10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сут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При наличии возбудителя животные погибают обычно через 1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– 3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сут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Павших животных исследуют с выделением культуры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возбудителя.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Если в ходе указанных исследований выделена бактерия, типичная для В.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anthracis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по морфологическим,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тинкториальным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культуральным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свойствам, патогенная для лабораторных животных, то дальнейшие исследования не проводят и диагноз считают установленным.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3579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случае получения нечетких результатов при вышеизложенных исследованиях проводят дополнительные с целью дифференциации выделенной культуры от сходных сапрофитных бацилл, и в первую очередь от В.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cereus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При этом определяют способность микроорганизма к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капсулообразованию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путем  посева на сывороточные среды, патогенность для лабораторных животных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биопробе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чувствительность к пенициллину, сибиреязвенному бактериофагу, специфичность к сибиреязвенным люминесцирующим сывороткам, гемолитическую активность, наличие жгутиков.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Дифференциация В.</a:t>
            </a:r>
            <a:r>
              <a:rPr lang="ru-RU" sz="2800" b="1" i="1" dirty="0"/>
              <a:t> </a:t>
            </a:r>
            <a:r>
              <a:rPr lang="en-US" sz="2800" b="1" dirty="0" err="1"/>
              <a:t>anthracis</a:t>
            </a:r>
            <a:r>
              <a:rPr lang="en-US" sz="2800" dirty="0"/>
              <a:t> </a:t>
            </a:r>
            <a:r>
              <a:rPr lang="ru-RU" sz="2800" b="1" dirty="0"/>
              <a:t>от сапрофитных бацилл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Дифференци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рующий признак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25">
                          <a:latin typeface="Times New Roman"/>
                          <a:ea typeface="Times New Roman"/>
                          <a:cs typeface="Times New Roman"/>
                        </a:rPr>
                        <a:t>Виды бактерий рода </a:t>
                      </a: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Вас</a:t>
                      </a:r>
                      <a:r>
                        <a:rPr lang="en-US" sz="1400" i="1">
                          <a:latin typeface="Times New Roman"/>
                          <a:ea typeface="Times New Roman"/>
                          <a:cs typeface="Times New Roman"/>
                        </a:rPr>
                        <a:t>illus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B.anthracis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cereus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megaterium </a:t>
                      </a: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(капустная бацилла)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B.mycoides </a:t>
                      </a:r>
                      <a:r>
                        <a:rPr lang="ru-RU" sz="1400" spc="-30">
                          <a:latin typeface="Times New Roman"/>
                          <a:ea typeface="Times New Roman"/>
                          <a:cs typeface="Times New Roman"/>
                        </a:rPr>
                        <a:t>(корневидная бацилла)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B.subtilis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(сенная бацилла)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Подвижность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Капсулообразование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Гемолиз (на кровяном агаре)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Чувствительность к пенициллину (феномен «ожерелья»)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Чувствительность к сибиреязвенному фагу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Реакция с люминесцирующей сывороткой (сибиреязвенной)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Патогенность для белых мышей или морских свинок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5722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Тест «жемчужного ожерелья» разработан для определения чувствительности выделенного микроорганизма к пенициллину.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две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пробирки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 расплавленным МПА (температура 45...50°С) добавляют пенициллин из расчета 0,05 - 0,5 ЕД/мл и переносят в две чашки Петри, в третью чашку наливают обычный МПА. После застывания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агара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из него вырезают пластинки размером 1,5 см</a:t>
            </a:r>
            <a:r>
              <a:rPr lang="ru-RU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которые переносят на предметные стекла и помещают в чашки Петри. На каждую пластинку бактериологической петлей наносят исследуемую 3-часовую бульонную культуру. Чашки выдерживают 1 - 3 ч в термостате. Затем посевы просматривают под микроскопом с объективом х40 и иммерсионной системой. Перед просмотром зону роста накрывают покровным стеклом. Сибиреязвенные микробы на МПА с пенициллином приобретают шаровидную форму, а цепочки — вид «жемчужного ожерелья». Спорообразующие сапрофитные аэробы в аналогичных условиях растут в обычной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форме на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агаре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без пенициллина. Сибиреязвенные микробы образуют длинные цепочки из типичных палочек.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polpoz.ru/umot/vliyanie-fizicheskih-himicheskih-i-biologicheskih-faktorov-na/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"/>
            <a:ext cx="8001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www.kazpravda.kz/uploads/publication/36885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1" y="500042"/>
            <a:ext cx="9108309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Для определения чувствительности к сибиреязвенному бактериофагу культуру или материал засевают на скошенный МПА, затем на поверхность среды наносят каплю бактериофага в рабочем титре и посевы выдерживают при температуре 37 - 38°С 24 ч. В случае принадлежности культуры к В.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anthracis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на поверхности МПА и зоне нанесения бактериофага остается стерильная зона при наличии роста микроорганизма на остальных участках среды.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0" name="Picture 10" descr="http://m.dem.kg/uploads/image/original/407b0942a5dc35ff2129fb5a91732bf786e1f0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5627115" cy="2714644"/>
          </a:xfrm>
          <a:prstGeom prst="rect">
            <a:avLst/>
          </a:prstGeom>
          <a:noFill/>
        </p:spPr>
      </p:pic>
      <p:pic>
        <p:nvPicPr>
          <p:cNvPr id="40972" name="Picture 12" descr="http://biology-forums.com/gallery/medium_194473_15_08_14_2_04_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5728"/>
            <a:ext cx="4857784" cy="339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Для идентификации В.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anthracis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методом люминесцирующих антител используют флуоресцирующую адсорбированную сыворотку, не дающую перекрестных реакций с антигенно-родственными сапрофитными бациллами.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Гемолитическую активность исследуемой культуры определяют посевом на 5%-й МПА или в МПБ.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Наличие жгутиков исследуют посевом в 0,3%-й МПА или методом «раздавленной капли».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358246" cy="65008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Если для исследования поступил загнивший материал, который нельзя подвергать обычному бактериологическому исследованию, то диагноз ставят на основании обнаружения антигенов возбудителя в материале при помощи реакции кольцевой преципитации.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Материал экстрагируют физиологическим раствором (соотношение 1:10) путем кипячения в течение 30 - 40 мин (горячий способ). Экстракцию смеси тканевой суспензии 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карболизированного</a:t>
            </a:r>
            <a:r>
              <a:rPr lang="ru-RU" cap="small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физиологического раствора (соотношение 1:10) можно проводить в течение 16 - 18ч при комнатной температуре (холодный способ). Экстракт фильтруют через асбестовую вату и исследуют в РП.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642942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Реакцию ставят методом «наслаивания» или 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подслаивания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».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Одновременно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ставят контроли. Реакцию считают положительной, если через 1 – 2 мин и не позже чем через 15 мин на границе между компонентами появился тонкий беловатый диск преципитации.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Биопрепараты.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Вакцина СТИ — живая вакцина из эталонного штамма, полученного Н. Н. Гинсбургом (1944), представляет собой споровую (95 - 100%) агаровую культуру в виде суспензии в 30%-м стерильном растворе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глицерина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yakutia.info/sites/default/files/styles/galleryformatter_slide/public/3a87ee3c-44f2-4f9e-8586-0020a58ea0fd_b.jpg?itok=ojAtNR5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7"/>
            <a:ext cx="8715436" cy="6248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www.gazetayakutia.ru/media/k2/items/cache/a82b52c51211fbc1b5faa5a3d300a49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209623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Вакцина ГНКИ — сухая живая вакцина из эталонного штамма ГНКИ. Содержит 5 - 10</a:t>
            </a:r>
            <a:r>
              <a:rPr lang="ru-RU" baseline="30000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спор в 1 мл. Готовят и контролируют так же, как вакцину СТИ. Срок годности сухой вакцины 3 года.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Вакцина против сибирской язвы из штамма № 55.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Ассоциированная живая жидкая вакцина против сибирской язвы и эмфизематозного карбункула крупного рогатого скота.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Лечебно-профилактическую сибиреязвенную сыворотку получают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гипериммунизацией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лошадей инактивированной сибиреязвенной культурой. Сыворотку проверяют на стерильность, безвредность на белых мышах и морских свинках, активность на кроликах. Также выпускают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противосибиреязвенный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глобулин.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formedyar.ru/upload/iblock/8bc/8bcf1431b33b6795ce261d8df2188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715172" cy="4715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Сибиреязвенная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преципитирующая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сыворотка предназначена для исследования материала на сибирскую язву в реакции преципитации. Сыворотку получают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гипериммунизацией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лошадей.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57227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Лабораторная диагностика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сибирской язвы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основана на результатах бактериологического исследования.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Бактериологическое исследование включает в себя обнаружение возбудителя в исходном материале (методом световой и люминесцентной микроскопии, а также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биопробой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), выделение чистой культуры и идентификацию возбудителя по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культурально-морфологическим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признакам. При нечетких результатах применяют и другие методы.</a:t>
            </a:r>
          </a:p>
          <a:p>
            <a:pPr algn="just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Сибиреязвенный стандартный антиген для РП выпускают для контроля активности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преципитирующей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сыворотки. Представляет собой экстракт из инактивированной бактериальной массы В.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anthracis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Сибиреязвенные люминесцирующие сыворотки готовят из сибиреязвенной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преципитирующей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сыворотки; предназначены для ускоренного обнаружения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некапсулированных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клеток возбудителя в первичных посевах.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Сибиреязвенные диагностические бактериофаги представляют собой освобожденную от бактерий путем фильтрования жидкость бульонной культуры возбудителя, зараженную бактериофагом. Титр бактериофага 10.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www.vladtime.ru/uploads/posts/2014-06/140324937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 descr="Картинки по запросу возбудитель сибирской язвы осторожно"/>
          <p:cNvPicPr>
            <a:picLocks noChangeAspect="1" noChangeArrowheads="1"/>
          </p:cNvPicPr>
          <p:nvPr/>
        </p:nvPicPr>
        <p:blipFill>
          <a:blip r:embed="rId2" cstate="print"/>
          <a:srcRect l="12395" r="19094" b="3926"/>
          <a:stretch>
            <a:fillRect/>
          </a:stretch>
        </p:blipFill>
        <p:spPr bwMode="auto">
          <a:xfrm>
            <a:off x="0" y="0"/>
            <a:ext cx="4176464" cy="4392488"/>
          </a:xfrm>
          <a:prstGeom prst="rect">
            <a:avLst/>
          </a:prstGeom>
          <a:noFill/>
        </p:spPr>
      </p:pic>
      <p:pic>
        <p:nvPicPr>
          <p:cNvPr id="6042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3131840" cy="2421957"/>
          </a:xfrm>
          <a:prstGeom prst="rect">
            <a:avLst/>
          </a:prstGeom>
          <a:noFill/>
        </p:spPr>
      </p:pic>
      <p:pic>
        <p:nvPicPr>
          <p:cNvPr id="60422" name="Picture 6" descr="Картинки по запросу возбудитель сибирской язвы осторож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9241" y="3665959"/>
            <a:ext cx="5844759" cy="3192041"/>
          </a:xfrm>
          <a:prstGeom prst="rect">
            <a:avLst/>
          </a:prstGeom>
          <a:noFill/>
        </p:spPr>
      </p:pic>
      <p:pic>
        <p:nvPicPr>
          <p:cNvPr id="7" name="Picture 2" descr="http://kem.sibnovosti.ru/pictures/0434/9465/v_kuzbasse_nachali_proverku_zahoroneniy_sibirskoy_yazv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1" y="0"/>
            <a:ext cx="5364089" cy="3576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Материал для исследования.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лабораторию направляют ухо от трупа животного, перевязанное у основания (ухо отрезают с той стороны, на которой лежит труп), или кровь из надреза уха в виде толстого мазка на двух предметных стеклах (чтобы исключить попадание возбудителя во внешнюю среду, место разреза прижигают шпателем);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от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трупов свиней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— заглоточные лимфатические узлы и участки отечной соединительной ткани. Если подозрение на сибирскую язву возникло в ходе вскрытия, его прекращают и на исследование направляют часть селезенки.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Нативный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материал помещают в чистую посуду (пробирки, банки). Высушенные мазки кладут в чашки Петри, которые оборачивают плотной бумагой. На упаковке делают надпись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«Мазок не фиксирован!»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Посуду с материалом помещают во влагонепроницаемую тару, обвязывают, пломбируют или опечатывают, делают надпись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«Верх. Осторожно!»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с сопроводительными документами нарочным направляют в лабораторию.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www.sfatulmedicului.ro/external/uploads/galerii_foto/215/Antrax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429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sputniknews-uz.com/images/23/61/236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515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ukraina.ru/images/101273/38/1012733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14686"/>
            <a:ext cx="5026757" cy="3351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globalbiorisk.org/wp-content/uploads/2013/04/photo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1464</Words>
  <Application>Microsoft Office PowerPoint</Application>
  <PresentationFormat>Экран (4:3)</PresentationFormat>
  <Paragraphs>91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 Лабораторная диагностика возбудителя  сибирской язвы.  Дифференциальная диагностика B.anthracis от сапрофитных спорообразующих аэробов.</vt:lpstr>
      <vt:lpstr>Сибирская язва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Дифференциация В. anthracis от сапрофитных бацилл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диагностика возбудителя  сибирской язвы.  Постановка РП. Дифференциальная диагностика B.anthracis от сапрофитных спорообразующих аэробов.</dc:title>
  <dc:creator>Админ</dc:creator>
  <cp:lastModifiedBy>ЕЛЕНА-СВЕТЛАКОВА</cp:lastModifiedBy>
  <cp:revision>18</cp:revision>
  <dcterms:created xsi:type="dcterms:W3CDTF">2016-03-03T06:33:32Z</dcterms:created>
  <dcterms:modified xsi:type="dcterms:W3CDTF">2020-02-21T22:40:36Z</dcterms:modified>
</cp:coreProperties>
</file>